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0" r:id="rId4"/>
    <p:sldId id="257" r:id="rId5"/>
    <p:sldId id="261" r:id="rId6"/>
    <p:sldId id="263" r:id="rId7"/>
    <p:sldId id="259" r:id="rId8"/>
    <p:sldId id="262" r:id="rId9"/>
  </p:sldIdLst>
  <p:sldSz cx="18288000" cy="10287000"/>
  <p:notesSz cx="6858000" cy="9144000"/>
  <p:embeddedFontLst>
    <p:embeddedFont>
      <p:font typeface="Aharoni" panose="02010803020104030203" pitchFamily="2" charset="-79"/>
      <p:bold r:id="rId10"/>
    </p:embeddedFont>
    <p:embeddedFont>
      <p:font typeface="Alegreya Sans Black" panose="020B0604020202020204" charset="0"/>
      <p:regular r:id="rId11"/>
    </p:embeddedFont>
    <p:embeddedFont>
      <p:font typeface="Alegreya Sans SC Black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orwester" panose="020B0604020202020204" charset="0"/>
      <p:regular r:id="rId17"/>
    </p:embeddedFont>
    <p:embeddedFont>
      <p:font typeface="Open Sans" panose="020B0604020202020204" charset="0"/>
      <p:regular r:id="rId18"/>
    </p:embeddedFont>
    <p:embeddedFont>
      <p:font typeface="Open Sans Extra Bold" panose="020B0604020202020204" charset="0"/>
      <p:regular r:id="rId19"/>
    </p:embeddedFont>
    <p:embeddedFont>
      <p:font typeface="Roboto" panose="020B0604020202020204" charset="0"/>
      <p:regular r:id="rId20"/>
    </p:embeddedFont>
    <p:embeddedFont>
      <p:font typeface="Roboto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38"/>
    <a:srgbClr val="FAF0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291" autoAdjust="0"/>
  </p:normalViewPr>
  <p:slideViewPr>
    <p:cSldViewPr>
      <p:cViewPr>
        <p:scale>
          <a:sx n="49" d="100"/>
          <a:sy n="49" d="100"/>
        </p:scale>
        <p:origin x="57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399648" y="1404520"/>
            <a:ext cx="15488704" cy="7477960"/>
            <a:chOff x="0" y="0"/>
            <a:chExt cx="20651605" cy="9970614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9347459" y="0"/>
              <a:ext cx="1956688" cy="1956688"/>
              <a:chOff x="-2540" y="-2540"/>
              <a:chExt cx="6355080" cy="635508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7538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0" y="4472634"/>
              <a:ext cx="20651605" cy="42207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17"/>
                </a:lnSpc>
              </a:pPr>
              <a:r>
                <a:rPr lang="en-US" sz="11917" dirty="0">
                  <a:solidFill>
                    <a:srgbClr val="332B24"/>
                  </a:solidFill>
                  <a:latin typeface="Norwester Bold"/>
                </a:rPr>
                <a:t>VOICE-BASED TRANSPORT  ENQUIRY SYSTEM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206984" y="2606054"/>
              <a:ext cx="12237637" cy="840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19"/>
                </a:lnSpc>
              </a:pPr>
              <a:r>
                <a:rPr lang="en-US" sz="3799" spc="531">
                  <a:solidFill>
                    <a:srgbClr val="FF7538"/>
                  </a:solidFill>
                  <a:latin typeface="Roboto Bold"/>
                </a:rPr>
                <a:t>NOVEMBER 22, 2020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206984" y="9340376"/>
              <a:ext cx="12237637" cy="630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99"/>
                </a:lnSpc>
              </a:pPr>
              <a:r>
                <a:rPr lang="en-US" sz="2999" spc="149">
                  <a:solidFill>
                    <a:srgbClr val="FF7538"/>
                  </a:solidFill>
                  <a:latin typeface="Roboto"/>
                </a:rPr>
                <a:t>Presented by Zeinep Kuanyshova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9935752" y="439745"/>
              <a:ext cx="780101" cy="1170152"/>
            </a:xfrm>
            <a:prstGeom prst="rect">
              <a:avLst/>
            </a:prstGeom>
          </p:spPr>
        </p:pic>
      </p:grpSp>
      <p:sp>
        <p:nvSpPr>
          <p:cNvPr id="10" name="AutoShape 12">
            <a:extLst>
              <a:ext uri="{FF2B5EF4-FFF2-40B4-BE49-F238E27FC236}">
                <a16:creationId xmlns:a16="http://schemas.microsoft.com/office/drawing/2014/main" id="{993FEB52-3410-4402-BC08-FA58638EF171}"/>
              </a:ext>
            </a:extLst>
          </p:cNvPr>
          <p:cNvSpPr/>
          <p:nvPr/>
        </p:nvSpPr>
        <p:spPr>
          <a:xfrm rot="-5400000">
            <a:off x="8629649" y="-8629652"/>
            <a:ext cx="1028701" cy="18288002"/>
          </a:xfrm>
          <a:prstGeom prst="rect">
            <a:avLst/>
          </a:prstGeom>
          <a:solidFill>
            <a:srgbClr val="FF7538"/>
          </a:solidFill>
        </p:spPr>
      </p:sp>
      <p:sp>
        <p:nvSpPr>
          <p:cNvPr id="11" name="AutoShape 15">
            <a:extLst>
              <a:ext uri="{FF2B5EF4-FFF2-40B4-BE49-F238E27FC236}">
                <a16:creationId xmlns:a16="http://schemas.microsoft.com/office/drawing/2014/main" id="{489210A1-4F18-45FC-98A8-ED7297E483A0}"/>
              </a:ext>
            </a:extLst>
          </p:cNvPr>
          <p:cNvSpPr/>
          <p:nvPr/>
        </p:nvSpPr>
        <p:spPr>
          <a:xfrm rot="-5400000">
            <a:off x="8700863" y="699864"/>
            <a:ext cx="886273" cy="18288000"/>
          </a:xfrm>
          <a:prstGeom prst="rect">
            <a:avLst/>
          </a:prstGeom>
          <a:solidFill>
            <a:srgbClr val="FF7538"/>
          </a:solid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33FAC60-BA3E-4460-8377-2DF1D8B0A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2" t="15625" r="12519" b="7688"/>
          <a:stretch/>
        </p:blipFill>
        <p:spPr>
          <a:xfrm>
            <a:off x="-34636" y="0"/>
            <a:ext cx="18322636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2EE5DF6-B04F-456D-ADDA-03B2348EABCE}"/>
              </a:ext>
            </a:extLst>
          </p:cNvPr>
          <p:cNvGrpSpPr>
            <a:grpSpLocks noChangeAspect="1"/>
          </p:cNvGrpSpPr>
          <p:nvPr/>
        </p:nvGrpSpPr>
        <p:grpSpPr>
          <a:xfrm>
            <a:off x="7877529" y="3546410"/>
            <a:ext cx="2466850" cy="2466850"/>
            <a:chOff x="-2540" y="-2540"/>
            <a:chExt cx="6355080" cy="635508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24C36E4-0491-4EF5-B37A-DFBEA9687372}"/>
                </a:ext>
              </a:extLst>
            </p:cNvPr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7538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EA191D1D-B34C-4931-ABAB-162F17015999}"/>
              </a:ext>
            </a:extLst>
          </p:cNvPr>
          <p:cNvGrpSpPr>
            <a:grpSpLocks noChangeAspect="1"/>
          </p:cNvGrpSpPr>
          <p:nvPr/>
        </p:nvGrpSpPr>
        <p:grpSpPr>
          <a:xfrm>
            <a:off x="12286483" y="3546410"/>
            <a:ext cx="2466850" cy="2466850"/>
            <a:chOff x="-2540" y="-2540"/>
            <a:chExt cx="6355080" cy="635508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AADAA3B-870C-49E2-B2C2-64221ED566CD}"/>
                </a:ext>
              </a:extLst>
            </p:cNvPr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7538"/>
            </a:solidFill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C1E56AB-636D-4F69-A6D0-BFE2D839C1E0}"/>
              </a:ext>
            </a:extLst>
          </p:cNvPr>
          <p:cNvGrpSpPr>
            <a:grpSpLocks noChangeAspect="1"/>
          </p:cNvGrpSpPr>
          <p:nvPr/>
        </p:nvGrpSpPr>
        <p:grpSpPr>
          <a:xfrm>
            <a:off x="3199804" y="3546410"/>
            <a:ext cx="2466850" cy="2466850"/>
            <a:chOff x="-2540" y="-2540"/>
            <a:chExt cx="6355080" cy="635508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99E6601-C15F-4866-8D08-FFBFFC220062}"/>
                </a:ext>
              </a:extLst>
            </p:cNvPr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7538"/>
            </a:solidFill>
          </p:spPr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63C90273-8210-41DD-8044-E02D7EF723CF}"/>
              </a:ext>
            </a:extLst>
          </p:cNvPr>
          <p:cNvGrpSpPr/>
          <p:nvPr/>
        </p:nvGrpSpPr>
        <p:grpSpPr>
          <a:xfrm>
            <a:off x="1567285" y="1251989"/>
            <a:ext cx="15087338" cy="1946258"/>
            <a:chOff x="0" y="0"/>
            <a:chExt cx="20116451" cy="2595011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13723FEA-64A1-4B81-A104-C30D86C65784}"/>
                </a:ext>
              </a:extLst>
            </p:cNvPr>
            <p:cNvSpPr txBox="1"/>
            <p:nvPr/>
          </p:nvSpPr>
          <p:spPr>
            <a:xfrm>
              <a:off x="0" y="66675"/>
              <a:ext cx="20116451" cy="1394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920"/>
                </a:lnSpc>
              </a:pPr>
              <a:r>
                <a:rPr lang="en-US" sz="7200" spc="359">
                  <a:solidFill>
                    <a:srgbClr val="332B24"/>
                  </a:solidFill>
                  <a:latin typeface="Norwester Bold"/>
                </a:rPr>
                <a:t>FEASIBILITY STUDY 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80E89B3F-4004-4A68-9BF9-0717EEBB15CF}"/>
                </a:ext>
              </a:extLst>
            </p:cNvPr>
            <p:cNvSpPr txBox="1"/>
            <p:nvPr/>
          </p:nvSpPr>
          <p:spPr>
            <a:xfrm>
              <a:off x="2174553" y="1794037"/>
              <a:ext cx="15767344" cy="8009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4200" spc="210">
                  <a:solidFill>
                    <a:srgbClr val="FF7538"/>
                  </a:solidFill>
                  <a:latin typeface="Norwester"/>
                </a:rPr>
                <a:t>FOCUSED ON</a:t>
              </a:r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D52A8396-4789-4E4B-BA16-6A74C9B7185C}"/>
              </a:ext>
            </a:extLst>
          </p:cNvPr>
          <p:cNvSpPr txBox="1"/>
          <p:nvPr/>
        </p:nvSpPr>
        <p:spPr>
          <a:xfrm>
            <a:off x="2325385" y="6865829"/>
            <a:ext cx="4215689" cy="15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5"/>
              </a:lnSpc>
            </a:pPr>
            <a:r>
              <a:rPr lang="en-US" sz="2803" spc="56">
                <a:solidFill>
                  <a:srgbClr val="332B24"/>
                </a:solidFill>
                <a:latin typeface="Roboto"/>
              </a:rPr>
              <a:t>What is the users needs and how does the framework meet them? 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28321AB0-8899-41CE-B127-FBAF4C029289}"/>
              </a:ext>
            </a:extLst>
          </p:cNvPr>
          <p:cNvSpPr txBox="1"/>
          <p:nvPr/>
        </p:nvSpPr>
        <p:spPr>
          <a:xfrm>
            <a:off x="7469847" y="6963785"/>
            <a:ext cx="3608948" cy="1360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400" spc="48" dirty="0">
                <a:solidFill>
                  <a:srgbClr val="332B24"/>
                </a:solidFill>
                <a:latin typeface="Roboto"/>
              </a:rPr>
              <a:t>What resources are accessible for given frameworks?</a:t>
            </a:r>
          </a:p>
        </p:txBody>
      </p:sp>
      <p:sp>
        <p:nvSpPr>
          <p:cNvPr id="13" name="TextBox 14">
            <a:extLst>
              <a:ext uri="{FF2B5EF4-FFF2-40B4-BE49-F238E27FC236}">
                <a16:creationId xmlns:a16="http://schemas.microsoft.com/office/drawing/2014/main" id="{D5F83320-D152-480A-BFBC-A4554908319A}"/>
              </a:ext>
            </a:extLst>
          </p:cNvPr>
          <p:cNvSpPr txBox="1"/>
          <p:nvPr/>
        </p:nvSpPr>
        <p:spPr>
          <a:xfrm>
            <a:off x="12007568" y="6789603"/>
            <a:ext cx="3694407" cy="1755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0"/>
              </a:lnSpc>
            </a:pPr>
            <a:r>
              <a:rPr lang="en-US" sz="2400" spc="48">
                <a:solidFill>
                  <a:srgbClr val="332B24"/>
                </a:solidFill>
                <a:latin typeface="Roboto"/>
              </a:rPr>
              <a:t>What are the strtucture affect of the system on the organization</a:t>
            </a:r>
            <a:r>
              <a:rPr lang="en-US" sz="2320" spc="46">
                <a:solidFill>
                  <a:srgbClr val="332B24"/>
                </a:solidFill>
                <a:latin typeface="Roboto"/>
              </a:rPr>
              <a:t> and h</a:t>
            </a:r>
            <a:r>
              <a:rPr lang="en-US" sz="2400" spc="48">
                <a:solidFill>
                  <a:srgbClr val="332B24"/>
                </a:solidFill>
                <a:latin typeface="Roboto"/>
              </a:rPr>
              <a:t>ow it fit with the Framework plans?</a:t>
            </a: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3E214E33-BA16-4353-AFB9-E465D32487BE}"/>
              </a:ext>
            </a:extLst>
          </p:cNvPr>
          <p:cNvSpPr txBox="1"/>
          <p:nvPr/>
        </p:nvSpPr>
        <p:spPr>
          <a:xfrm>
            <a:off x="1630175" y="9805185"/>
            <a:ext cx="15629125" cy="228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20"/>
              </a:lnSpc>
            </a:pPr>
            <a:r>
              <a:rPr lang="en-US" sz="1400" spc="140">
                <a:solidFill>
                  <a:srgbClr val="FAF0EB"/>
                </a:solidFill>
                <a:latin typeface="Roboto"/>
              </a:rPr>
              <a:t>Faver, Stone &amp; Co. • Aug. 2020</a:t>
            </a: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02C198B1-936A-4D14-8FFE-3E9903B3A8E4}"/>
              </a:ext>
            </a:extLst>
          </p:cNvPr>
          <p:cNvSpPr txBox="1"/>
          <p:nvPr/>
        </p:nvSpPr>
        <p:spPr>
          <a:xfrm>
            <a:off x="4098366" y="3932110"/>
            <a:ext cx="669727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Open Sans Extra Bold"/>
              </a:rPr>
              <a:t>1</a:t>
            </a: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CE639411-DF43-4D3E-B045-0531119E1A6E}"/>
              </a:ext>
            </a:extLst>
          </p:cNvPr>
          <p:cNvSpPr txBox="1"/>
          <p:nvPr/>
        </p:nvSpPr>
        <p:spPr>
          <a:xfrm>
            <a:off x="8809137" y="3932110"/>
            <a:ext cx="669727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Open Sans Extra Bold"/>
              </a:rPr>
              <a:t>2</a:t>
            </a: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6EB406D1-9DA4-426C-B788-DB178E591C41}"/>
              </a:ext>
            </a:extLst>
          </p:cNvPr>
          <p:cNvSpPr txBox="1"/>
          <p:nvPr/>
        </p:nvSpPr>
        <p:spPr>
          <a:xfrm>
            <a:off x="13185044" y="3932110"/>
            <a:ext cx="669727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Open Sans Extra Bold"/>
              </a:rPr>
              <a:t>3</a:t>
            </a:r>
          </a:p>
        </p:txBody>
      </p:sp>
      <p:sp>
        <p:nvSpPr>
          <p:cNvPr id="18" name="AutoShape 12">
            <a:extLst>
              <a:ext uri="{FF2B5EF4-FFF2-40B4-BE49-F238E27FC236}">
                <a16:creationId xmlns:a16="http://schemas.microsoft.com/office/drawing/2014/main" id="{CA51F054-9233-4D89-A128-E8E3DCE0E69F}"/>
              </a:ext>
            </a:extLst>
          </p:cNvPr>
          <p:cNvSpPr/>
          <p:nvPr/>
        </p:nvSpPr>
        <p:spPr>
          <a:xfrm rot="-5400000">
            <a:off x="8076458" y="-9975696"/>
            <a:ext cx="1485325" cy="20523468"/>
          </a:xfrm>
          <a:prstGeom prst="rect">
            <a:avLst/>
          </a:prstGeom>
          <a:solidFill>
            <a:srgbClr val="FF7538"/>
          </a:solidFill>
        </p:spPr>
      </p:sp>
      <p:sp>
        <p:nvSpPr>
          <p:cNvPr id="19" name="AutoShape 15">
            <a:extLst>
              <a:ext uri="{FF2B5EF4-FFF2-40B4-BE49-F238E27FC236}">
                <a16:creationId xmlns:a16="http://schemas.microsoft.com/office/drawing/2014/main" id="{C188B743-0CFE-4662-A7B5-0313CDB085A3}"/>
              </a:ext>
            </a:extLst>
          </p:cNvPr>
          <p:cNvSpPr/>
          <p:nvPr/>
        </p:nvSpPr>
        <p:spPr>
          <a:xfrm rot="-5400000">
            <a:off x="8473275" y="218"/>
            <a:ext cx="1341450" cy="20142468"/>
          </a:xfrm>
          <a:prstGeom prst="rect">
            <a:avLst/>
          </a:prstGeom>
          <a:solidFill>
            <a:srgbClr val="FF7538"/>
          </a:solidFill>
        </p:spPr>
      </p:sp>
    </p:spTree>
    <p:extLst>
      <p:ext uri="{BB962C8B-B14F-4D97-AF65-F5344CB8AC3E}">
        <p14:creationId xmlns:p14="http://schemas.microsoft.com/office/powerpoint/2010/main" val="52546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679394" y="0"/>
            <a:ext cx="1485325" cy="10737636"/>
          </a:xfrm>
          <a:prstGeom prst="rect">
            <a:avLst/>
          </a:prstGeom>
          <a:solidFill>
            <a:srgbClr val="FF7538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35579" r="35579"/>
          <a:stretch>
            <a:fillRect/>
          </a:stretch>
        </p:blipFill>
        <p:spPr>
          <a:xfrm>
            <a:off x="-475640" y="0"/>
            <a:ext cx="4897696" cy="1080591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381016" y="3272805"/>
            <a:ext cx="4526530" cy="474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24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6381016" y="9578819"/>
            <a:ext cx="11514325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40"/>
              </a:lnSpc>
            </a:pPr>
            <a:r>
              <a:rPr lang="en-US" sz="1800" spc="179">
                <a:solidFill>
                  <a:srgbClr val="332B24"/>
                </a:solidFill>
                <a:latin typeface="Roboto"/>
              </a:rPr>
              <a:t>Zeinep Kuanyshova • Nov. 2020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547830" y="900605"/>
            <a:ext cx="13857481" cy="2457925"/>
            <a:chOff x="0" y="695153"/>
            <a:chExt cx="18476641" cy="3277233"/>
          </a:xfrm>
        </p:grpSpPr>
        <p:sp>
          <p:nvSpPr>
            <p:cNvPr id="7" name="TextBox 7"/>
            <p:cNvSpPr txBox="1"/>
            <p:nvPr/>
          </p:nvSpPr>
          <p:spPr>
            <a:xfrm>
              <a:off x="0" y="695153"/>
              <a:ext cx="18476641" cy="1394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920"/>
                </a:lnSpc>
              </a:pPr>
              <a:r>
                <a:rPr lang="en-US" sz="7200" spc="359" dirty="0">
                  <a:solidFill>
                    <a:srgbClr val="332B24"/>
                  </a:solidFill>
                  <a:latin typeface="Norwester Bold"/>
                </a:rPr>
                <a:t>DATABASE information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274309"/>
              <a:ext cx="16283744" cy="6980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547830" y="2405154"/>
            <a:ext cx="10885736" cy="6898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FF7538"/>
                </a:solidFill>
                <a:latin typeface="Norwester"/>
              </a:rPr>
              <a:t> </a:t>
            </a:r>
            <a:r>
              <a:rPr lang="en-US" sz="3200" dirty="0">
                <a:solidFill>
                  <a:srgbClr val="2F586B"/>
                </a:solidFill>
                <a:latin typeface="Norwester"/>
              </a:rPr>
              <a:t>  </a:t>
            </a:r>
            <a:endParaRPr lang="en-US" sz="2400" dirty="0">
              <a:solidFill>
                <a:srgbClr val="2F586B"/>
              </a:solidFill>
              <a:latin typeface="Alegreya Sans Black"/>
            </a:endParaRPr>
          </a:p>
          <a:p>
            <a:pPr>
              <a:lnSpc>
                <a:spcPts val="4480"/>
              </a:lnSpc>
            </a:pPr>
            <a:r>
              <a:rPr lang="en-US" sz="2400" dirty="0">
                <a:solidFill>
                  <a:srgbClr val="FF7538"/>
                </a:solidFill>
                <a:latin typeface="Alegreya Sans Black"/>
              </a:rPr>
              <a:t>   </a:t>
            </a:r>
            <a:r>
              <a:rPr lang="en-US" sz="3200" dirty="0">
                <a:solidFill>
                  <a:srgbClr val="FF7538"/>
                </a:solidFill>
                <a:latin typeface="Norwester"/>
              </a:rPr>
              <a:t>Extended function  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1)    Profitability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2)    Does not require any additional hardware components other than a microphone (mouse).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3)    The same technology can be used in other fields such as hotels, etc.   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000000"/>
                </a:solidFill>
                <a:latin typeface="Alegreya Sans SC Black"/>
              </a:rPr>
              <a:t> </a:t>
            </a:r>
          </a:p>
          <a:p>
            <a:pPr>
              <a:lnSpc>
                <a:spcPts val="4480"/>
              </a:lnSpc>
            </a:pPr>
            <a:r>
              <a:rPr lang="en-US" sz="2100" dirty="0">
                <a:solidFill>
                  <a:srgbClr val="FF7538"/>
                </a:solidFill>
                <a:latin typeface="Open Sans"/>
              </a:rPr>
              <a:t>   </a:t>
            </a:r>
            <a:r>
              <a:rPr lang="en-US" sz="3200" dirty="0">
                <a:solidFill>
                  <a:srgbClr val="FF7538"/>
                </a:solidFill>
                <a:latin typeface="Norwester"/>
              </a:rPr>
              <a:t>Benefits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1)     Anyone can use only voice knowledge.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2)      24 hours of use with efficiency and better performance.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3)     Ease of interaction and the ability to get as much information as needed.</a:t>
            </a:r>
          </a:p>
          <a:p>
            <a:pPr>
              <a:lnSpc>
                <a:spcPts val="2940"/>
              </a:lnSpc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4)     People with disabilities can also use the unlike touch screen.</a:t>
            </a:r>
          </a:p>
          <a:p>
            <a:pPr>
              <a:lnSpc>
                <a:spcPts val="2940"/>
              </a:lnSpc>
            </a:pPr>
            <a:endParaRPr lang="en-US" sz="2100" dirty="0">
              <a:solidFill>
                <a:srgbClr val="2F586B"/>
              </a:solidFill>
              <a:latin typeface="Alegreya Sans SC Black"/>
            </a:endParaRPr>
          </a:p>
          <a:p>
            <a:pPr>
              <a:lnSpc>
                <a:spcPts val="2940"/>
              </a:lnSpc>
            </a:pPr>
            <a:endParaRPr lang="en-US" sz="2100" dirty="0">
              <a:solidFill>
                <a:srgbClr val="2F586B"/>
              </a:solidFill>
              <a:latin typeface="Alegreya Sans SC Black"/>
            </a:endParaRPr>
          </a:p>
          <a:p>
            <a:pPr>
              <a:lnSpc>
                <a:spcPts val="2940"/>
              </a:lnSpc>
            </a:pPr>
            <a:r>
              <a:rPr lang="en-US" sz="3200" dirty="0">
                <a:solidFill>
                  <a:srgbClr val="FF7538"/>
                </a:solidFill>
                <a:latin typeface="Norwester"/>
              </a:rPr>
              <a:t>  Disadvantages</a:t>
            </a:r>
          </a:p>
          <a:p>
            <a:pPr marL="457200" indent="-457200">
              <a:lnSpc>
                <a:spcPts val="2940"/>
              </a:lnSpc>
              <a:buAutoNum type="arabicParenR"/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Doesn’t work properly if there is interface </a:t>
            </a:r>
          </a:p>
          <a:p>
            <a:pPr marL="457200" indent="-457200">
              <a:lnSpc>
                <a:spcPts val="2940"/>
              </a:lnSpc>
              <a:buAutoNum type="arabicParenR"/>
            </a:pPr>
            <a:r>
              <a:rPr lang="en-US" sz="2100" dirty="0">
                <a:solidFill>
                  <a:srgbClr val="2F586B"/>
                </a:solidFill>
                <a:latin typeface="Alegreya Sans SC Black"/>
              </a:rPr>
              <a:t>Requires preliminary preparation of the voice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03E6DF-71D7-4225-AF05-3B8534929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" y="34522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55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2">
            <a:extLst>
              <a:ext uri="{FF2B5EF4-FFF2-40B4-BE49-F238E27FC236}">
                <a16:creationId xmlns:a16="http://schemas.microsoft.com/office/drawing/2014/main" id="{C38D0660-3F73-47EA-BE7C-5B261D08D3B0}"/>
              </a:ext>
            </a:extLst>
          </p:cNvPr>
          <p:cNvSpPr/>
          <p:nvPr/>
        </p:nvSpPr>
        <p:spPr>
          <a:xfrm>
            <a:off x="3243" y="0"/>
            <a:ext cx="1485325" cy="10287000"/>
          </a:xfrm>
          <a:prstGeom prst="rect">
            <a:avLst/>
          </a:prstGeom>
          <a:solidFill>
            <a:srgbClr val="FF7538"/>
          </a:solidFill>
        </p:spPr>
      </p:sp>
      <p:sp>
        <p:nvSpPr>
          <p:cNvPr id="3" name="AutoShape 12">
            <a:extLst>
              <a:ext uri="{FF2B5EF4-FFF2-40B4-BE49-F238E27FC236}">
                <a16:creationId xmlns:a16="http://schemas.microsoft.com/office/drawing/2014/main" id="{484E3014-8813-4DB3-9384-74B4C419CAE1}"/>
              </a:ext>
            </a:extLst>
          </p:cNvPr>
          <p:cNvSpPr/>
          <p:nvPr/>
        </p:nvSpPr>
        <p:spPr>
          <a:xfrm>
            <a:off x="16802675" y="-811"/>
            <a:ext cx="1485325" cy="10287000"/>
          </a:xfrm>
          <a:prstGeom prst="rect">
            <a:avLst/>
          </a:prstGeom>
          <a:solidFill>
            <a:srgbClr val="FF7538"/>
          </a:solidFill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B887D1-789D-4600-BC8D-F864962D6E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" t="3333" r="531"/>
          <a:stretch/>
        </p:blipFill>
        <p:spPr>
          <a:xfrm>
            <a:off x="4800600" y="-811"/>
            <a:ext cx="8759757" cy="102878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BBCB21-DA59-4087-A583-E2B20E550DFD}"/>
              </a:ext>
            </a:extLst>
          </p:cNvPr>
          <p:cNvSpPr txBox="1"/>
          <p:nvPr/>
        </p:nvSpPr>
        <p:spPr>
          <a:xfrm>
            <a:off x="9964484" y="9715500"/>
            <a:ext cx="5217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75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ER DIAGRAM</a:t>
            </a:r>
            <a:endParaRPr lang="ru-RU" sz="2000" b="1" dirty="0">
              <a:solidFill>
                <a:srgbClr val="FF753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01167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39701F2-D8A8-498A-AE12-A68ADD6AB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76" t="20725" r="11347" b="5648"/>
          <a:stretch/>
        </p:blipFill>
        <p:spPr>
          <a:xfrm>
            <a:off x="29729" y="671945"/>
            <a:ext cx="18228542" cy="961505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F9D0303-D63E-4C4E-A75B-6CDE57F56090}"/>
              </a:ext>
            </a:extLst>
          </p:cNvPr>
          <p:cNvSpPr/>
          <p:nvPr/>
        </p:nvSpPr>
        <p:spPr>
          <a:xfrm>
            <a:off x="0" y="-83128"/>
            <a:ext cx="18258272" cy="755073"/>
          </a:xfrm>
          <a:prstGeom prst="rect">
            <a:avLst/>
          </a:prstGeom>
          <a:solidFill>
            <a:srgbClr val="FF753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1155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CA1105-AD63-4086-BA35-36B0A5313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873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</TotalTime>
  <Words>188</Words>
  <Application>Microsoft Office PowerPoint</Application>
  <PresentationFormat>Произвольный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20" baseType="lpstr">
      <vt:lpstr>Aharoni</vt:lpstr>
      <vt:lpstr>Open Sans Extra Bold</vt:lpstr>
      <vt:lpstr>Alegreya Sans SC Black</vt:lpstr>
      <vt:lpstr>Alegreya Sans Black</vt:lpstr>
      <vt:lpstr>Norwester Bold</vt:lpstr>
      <vt:lpstr>Roboto Bold</vt:lpstr>
      <vt:lpstr>Open Sans</vt:lpstr>
      <vt:lpstr>Arial</vt:lpstr>
      <vt:lpstr>Norwester</vt:lpstr>
      <vt:lpstr>Calibri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Location Icon Wide Architecture Presentation</dc:title>
  <dc:creator>Пользователь</dc:creator>
  <cp:lastModifiedBy>Zeinep Kuanyshova</cp:lastModifiedBy>
  <cp:revision>20</cp:revision>
  <dcterms:created xsi:type="dcterms:W3CDTF">2006-08-16T00:00:00Z</dcterms:created>
  <dcterms:modified xsi:type="dcterms:W3CDTF">2020-11-21T15:54:47Z</dcterms:modified>
  <dc:identifier>DAEN8ERLa_s</dc:identifier>
</cp:coreProperties>
</file>

<file path=docProps/thumbnail.jpeg>
</file>